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1" r:id="rId4"/>
    <p:sldId id="266" r:id="rId5"/>
    <p:sldId id="271" r:id="rId6"/>
    <p:sldId id="269" r:id="rId7"/>
    <p:sldId id="270" r:id="rId8"/>
    <p:sldId id="275" r:id="rId9"/>
    <p:sldId id="279" r:id="rId10"/>
    <p:sldId id="276" r:id="rId11"/>
    <p:sldId id="268" r:id="rId12"/>
    <p:sldId id="267" r:id="rId13"/>
    <p:sldId id="278" r:id="rId14"/>
    <p:sldId id="283" r:id="rId15"/>
    <p:sldId id="274" r:id="rId16"/>
    <p:sldId id="280" r:id="rId17"/>
    <p:sldId id="273" r:id="rId18"/>
    <p:sldId id="281" r:id="rId19"/>
    <p:sldId id="277" r:id="rId20"/>
    <p:sldId id="272" r:id="rId21"/>
    <p:sldId id="282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80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74</c:v>
                </c:pt>
                <c:pt idx="1">
                  <c:v>79</c:v>
                </c:pt>
                <c:pt idx="2">
                  <c:v>85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Обученность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60</c:v>
                </c:pt>
                <c:pt idx="1">
                  <c:v>62</c:v>
                </c:pt>
                <c:pt idx="2">
                  <c:v>66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Ср.балл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3.8</c:v>
                </c:pt>
                <c:pt idx="1">
                  <c:v>3.9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954944"/>
        <c:axId val="107956864"/>
      </c:barChart>
      <c:catAx>
        <c:axId val="107954944"/>
        <c:scaling>
          <c:orientation val="minMax"/>
        </c:scaling>
        <c:delete val="0"/>
        <c:axPos val="b"/>
        <c:majorTickMark val="out"/>
        <c:minorTickMark val="none"/>
        <c:tickLblPos val="nextTo"/>
        <c:crossAx val="107956864"/>
        <c:crosses val="autoZero"/>
        <c:auto val="1"/>
        <c:lblAlgn val="ctr"/>
        <c:lblOffset val="100"/>
        <c:noMultiLvlLbl val="0"/>
      </c:catAx>
      <c:valAx>
        <c:axId val="10795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954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6088627638462"/>
          <c:y val="3.0136395101399021E-2"/>
          <c:w val="0.23170208921792093"/>
          <c:h val="0.46217343372103953"/>
        </c:manualLayout>
      </c:layout>
      <c:overlay val="0"/>
      <c:txPr>
        <a:bodyPr/>
        <a:lstStyle/>
        <a:p>
          <a:pPr>
            <a:defRPr sz="20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7C9D8-A0BA-4193-A980-04204712CF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65777-3042-4E50-84FB-BB3078A3F4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5FE67-39E0-446A-B380-8C39561AF9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1636-67CF-4AC3-A243-7D1E26EF23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7801-F656-40CB-9A55-AE2427EBC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F1AA-A9C6-4287-A36A-65C7B8428C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3863-E046-4897-AFBB-2FCAA1283F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576B-DF88-492A-9243-C1EFDD2A2A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51062-23B5-48CD-A396-3C49650D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7CD71-0375-4C1F-A0C2-9F8CF22C24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8628B-9F01-44C5-9185-A11F38FD33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2AF4F4B-2C79-4BA3-9F50-6E82401051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hkolu.ru/a" TargetMode="External"/><Relationship Id="rId2" Type="http://schemas.openxmlformats.org/officeDocument/2006/relationships/hyperlink" Target="https://my.1september.ru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0"/>
            <a:ext cx="8892480" cy="1916832"/>
          </a:xfrm>
        </p:spPr>
        <p:txBody>
          <a:bodyPr/>
          <a:lstStyle/>
          <a:p>
            <a:pPr lvl="0" eaLnBrk="1" hangingPunct="1"/>
            <a:r>
              <a:rPr lang="ru-RU" altLang="ru-RU" sz="36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  <a:t>Муниципальное бюджетное общеобразовательное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  <a:t>учреждение</a:t>
            </a:r>
            <a:b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  <a:t> средняя общеобразовательная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  <a:t>школа № 26  </a:t>
            </a:r>
            <a:b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  <a:t>им. дважды Героя</a:t>
            </a:r>
            <a:r>
              <a:rPr lang="en-US" sz="2000" b="1" dirty="0" smtClean="0">
                <a:solidFill>
                  <a:srgbClr val="002060"/>
                </a:solidFill>
                <a:ea typeface="Calibri" pitchFamily="34" charset="0"/>
                <a:cs typeface="Monotype Corsiva" pitchFamily="66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</a:rPr>
              <a:t>Советского Союза И.А. Плиева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alt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661248"/>
            <a:ext cx="4281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год, г. Владикавказ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720840"/>
            <a:ext cx="7704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C00000"/>
                </a:solidFill>
              </a:rPr>
              <a:t>КОНКУРС </a:t>
            </a:r>
            <a:br>
              <a:rPr lang="ru-RU" b="1" cap="all" dirty="0" smtClean="0">
                <a:solidFill>
                  <a:srgbClr val="C00000"/>
                </a:solidFill>
              </a:rPr>
            </a:br>
            <a:r>
              <a:rPr lang="ru-RU" b="1" cap="all" dirty="0" smtClean="0">
                <a:solidFill>
                  <a:srgbClr val="C00000"/>
                </a:solidFill>
              </a:rPr>
              <a:t>на получение денежного поощрения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cap="all" dirty="0" smtClean="0">
                <a:solidFill>
                  <a:srgbClr val="C00000"/>
                </a:solidFill>
              </a:rPr>
              <a:t>лучшими учителями </a:t>
            </a:r>
            <a:r>
              <a:rPr lang="ru-RU" b="1" cap="all" dirty="0" smtClean="0">
                <a:solidFill>
                  <a:srgbClr val="0070C0"/>
                </a:solidFill>
              </a:rPr>
              <a:t/>
            </a:r>
            <a:br>
              <a:rPr lang="ru-RU" b="1" cap="all" dirty="0" smtClean="0">
                <a:solidFill>
                  <a:srgbClr val="0070C0"/>
                </a:solidFill>
              </a:rPr>
            </a:br>
            <a:r>
              <a:rPr lang="ru-RU" b="1" cap="all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u="sng" dirty="0" smtClean="0">
                <a:solidFill>
                  <a:srgbClr val="0070C0"/>
                </a:solidFill>
              </a:rPr>
              <a:t/>
            </a:r>
            <a:br>
              <a:rPr lang="ru-RU" b="1" u="sng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ПУБЛИЧНАЯ ПРЕЗЕНТАЦИЯ 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РЕЗУЛЬТАТОВ  ПЕДАГОГИЧЕСКОЙ ДЕЯТЕЛЬНОСТИ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ВЫШАРЕНКО АЛЛЫ ВАЛЕНТИНОВНЫ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учителя начальных классов, высшей категории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G:\аттест 2017\1\длолопорарпвпа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820472" cy="652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234888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Создание условий для активного участия учащихся в социально направленной деятельности .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060848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ru-RU" sz="2000" b="1" i="1" dirty="0" smtClean="0"/>
              <a:t>Цель: </a:t>
            </a:r>
            <a:r>
              <a:rPr lang="ru-RU" sz="2000" dirty="0" smtClean="0"/>
              <a:t>создание условий для осуществления практической деятельности учащихся, направленной на приобретение социальных навыков и опыта.</a:t>
            </a:r>
          </a:p>
          <a:p>
            <a:pPr marL="0" indent="0">
              <a:buFontTx/>
              <a:buNone/>
              <a:defRPr/>
            </a:pPr>
            <a:r>
              <a:rPr lang="ru-RU" sz="2000" b="1" i="1" dirty="0" smtClean="0"/>
              <a:t>Задачи:</a:t>
            </a:r>
            <a:endParaRPr lang="ru-RU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/>
              <a:t>формирование мотивации на основе потребности школьников в самовыражении в общественно значимых делах, потребности в общении, вовлекающем их в систему социальных отношений;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/>
              <a:t>организация общественно-полезной социальной деятельности;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/>
              <a:t>создание отношения партнерства и сотрудничества в ходе осуществления общественно-полезной деятельности;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/>
              <a:t>формирование гуманистического отношения к миру.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Организация конкурсов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                      и олимпиад:</a:t>
            </a:r>
            <a:endParaRPr lang="ru-RU" dirty="0"/>
          </a:p>
        </p:txBody>
      </p:sp>
      <p:pic>
        <p:nvPicPr>
          <p:cNvPr id="3" name="Рисунок 2" descr="D:\грамоты\мои грамоты\сертификат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2809"/>
            <a:ext cx="2675393" cy="378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грамоты\мои грамоты\мультурок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2850221" cy="369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аттестация\sertifikat_site-530264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944" y="1484784"/>
            <a:ext cx="2892056" cy="37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аттестация\sertifikat_site-530264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089270"/>
            <a:ext cx="2892056" cy="37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138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G:\аттест 2017\1\ав5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693"/>
            <a:ext cx="3006023" cy="447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аттест 2017\1\Scan10043_001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2577451" cy="364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аттест 2017\1\Scan10041_001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7005" y="0"/>
            <a:ext cx="2806995" cy="361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аттест 2017\1\Scan10044_001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708920"/>
            <a:ext cx="2765311" cy="391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аттест 2017\1\Scan10047_001.bm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902688"/>
            <a:ext cx="2795369" cy="39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Достижения моих учеников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D:\фото\2 выпуск 2017\фото 3в\100320169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618284" cy="294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фото\2 выпуск 2017\фото 3в\010920158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3940810" cy="29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фото\2 выпуск 2017\фото 3в\280420161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01" y="3789040"/>
            <a:ext cx="4252595" cy="319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Положительная динамика обучающихся по итогам года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1685921"/>
          <a:ext cx="8496944" cy="2081275"/>
        </p:xfrm>
        <a:graphic>
          <a:graphicData uri="http://schemas.openxmlformats.org/drawingml/2006/table">
            <a:tbl>
              <a:tblPr/>
              <a:tblGrid>
                <a:gridCol w="1137982"/>
                <a:gridCol w="804288"/>
                <a:gridCol w="971135"/>
                <a:gridCol w="624301"/>
                <a:gridCol w="763036"/>
                <a:gridCol w="554934"/>
                <a:gridCol w="540823"/>
                <a:gridCol w="846513"/>
                <a:gridCol w="832402"/>
                <a:gridCol w="693667"/>
                <a:gridCol w="727863"/>
              </a:tblGrid>
              <a:tr h="1029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"5"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"4"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"3"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"2"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Успев.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Кач-во</a:t>
                      </a: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СОУ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2014/15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,8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2015/16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«В»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aseline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3,9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2016/17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«В»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2000" baseline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sana.ru/files/8220/573/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7"/>
            <a:ext cx="8712968" cy="6538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Внеурочная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фото\2 выпуск 2017\4 кл\1 ч\Владикавказ 4 в\DSC00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48005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фото\2 выпуск 2017\4 кл\4 ч\день здоровья 7.04.17\20170407_113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764704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\2 выпуск 2017\4 кл\пионеры\IMG-20170216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фото\2 выпуск 2017\4 кл\фото 3 ч\IMG-20170306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2 выпуск 2017\4 кл\1 ч\IMG-20161024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5926"/>
            <a:ext cx="5328592" cy="579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фото\1 класс\фото 4 ч\КТД  9 мая\DSC_8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05" y="2348881"/>
            <a:ext cx="678129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00192" y="1916832"/>
            <a:ext cx="284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КТД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фото\2 выпуск 2017\4 кл\пионеры\IMG-20170215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2 выпуск 2017\4 кл\фото 3 ч\IMG-20170322-WA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\2 выпуск 2017\4 кл\непобед\270220171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73" y="260648"/>
            <a:ext cx="4660627" cy="349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о\2 выпуск 2017\4 кл\4 ч\IMG-20170505-WA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5519903" cy="41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800" dirty="0" smtClean="0">
                <a:solidFill>
                  <a:srgbClr val="C00000"/>
                </a:solidFill>
              </a:rPr>
              <a:t>Общие сведения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informatika.teacher\Desktop\ДОКУМЕНТЫ 2016\АТТЕСТАЦИЯ\Аттестация КУСАЕВ\эмблема школы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54516"/>
              </p:ext>
            </p:extLst>
          </p:nvPr>
        </p:nvGraphicFramePr>
        <p:xfrm>
          <a:off x="179512" y="1556793"/>
          <a:ext cx="7200800" cy="4619437"/>
        </p:xfrm>
        <a:graphic>
          <a:graphicData uri="http://schemas.openxmlformats.org/drawingml/2006/table">
            <a:tbl>
              <a:tblPr firstRow="1" firstCol="1" bandRow="1"/>
              <a:tblGrid>
                <a:gridCol w="1944216"/>
                <a:gridCol w="5256584"/>
              </a:tblGrid>
              <a:tr h="389346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Ф.И.О.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Вышаренко Алла </a:t>
                      </a:r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Валентиновна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9346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Дата рождения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апреля 1972 </a:t>
                      </a:r>
                      <a:r>
                        <a:rPr lang="ru-RU" sz="1400" b="1" i="1" dirty="0" smtClean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4128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Высшее; ВПУ №1, </a:t>
                      </a:r>
                      <a:r>
                        <a:rPr lang="ru-RU" sz="1400" b="1" i="1" dirty="0" smtClean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1993г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Северо-Осетинский </a:t>
                      </a: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Государственный </a:t>
                      </a:r>
                      <a:r>
                        <a:rPr lang="ru-RU" sz="1400" b="1" i="1" dirty="0" smtClean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Педагогический       Институт</a:t>
                      </a: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2006 </a:t>
                      </a:r>
                      <a:r>
                        <a:rPr lang="ru-RU" sz="1400" b="1" i="1" dirty="0" smtClean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4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 работы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Муниципальное бюджетное образовательное учреждение средняя общеобразовательная школа №26имени Дважды героя Советского Союза И.А. Плиева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Должность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Учитель начальных классов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01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Стаж педагогической работы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 </a:t>
                      </a: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7718"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Наличие квалификационной категории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высшая, </a:t>
                      </a:r>
                      <a:r>
                        <a:rPr lang="ru-RU" sz="1400" b="1" i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приказ №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 </a:t>
                      </a:r>
                      <a:r>
                        <a:rPr lang="ru-RU" sz="1400" b="1" i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от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24.04.2017г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803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9" marR="41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F:\ЛУЧШИЕ УЧИТЕЛЯ\20170901_111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471" y="0"/>
            <a:ext cx="2158529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Какими дети рождаются, это ни от кого не зависит, но чтобы они путем правильного обучения и воспитания сделались хорошими людьми - это в нашей власти.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G:\Алла\я\IMG_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528900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Педагогическое кредо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340768"/>
            <a:ext cx="8892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C00000"/>
                </a:solidFill>
              </a:rPr>
              <a:t>Не мыслями надо учить, а учить мыслить.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C00000"/>
                </a:solidFill>
              </a:rPr>
              <a:t>Найти ключик к каждой детской душе, подарить детям частичку своего сердца.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C00000"/>
                </a:solidFill>
              </a:rPr>
              <a:t>Главное вера в ребенка, уважение  его личности, стремление помочь ему в достижении успеха.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C00000"/>
                </a:solidFill>
              </a:rPr>
              <a:t>Так какой же он, современный учитель?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71500" y="928688"/>
            <a:ext cx="3000375" cy="17859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Современный учитель находится в постоянном творческом поиске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357438" y="4929188"/>
            <a:ext cx="3000375" cy="17145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Современный учитель – это профессионал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429125" y="857250"/>
            <a:ext cx="3143250" cy="178593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Современный учитель соединяет в себе любовь к делу и к ученикам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4429125" y="2786063"/>
            <a:ext cx="3143250" cy="20002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Современный педагог должен выявлять самые лучшие качества, заложенные в душе каждого ребенка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00063" y="2928938"/>
            <a:ext cx="3071812" cy="19288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Современный учитель – человек, способный улыбаться и интересоваться всем тем, что его окружает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CC"/>
                </a:solidFill>
              </a:rPr>
              <a:t>Использование современных образовательных технологий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dirty="0" smtClean="0"/>
              <a:t>Технология уровневой дифференциации обучения</a:t>
            </a:r>
          </a:p>
          <a:p>
            <a:pPr lvl="0"/>
            <a:r>
              <a:rPr lang="ru-RU" sz="2400" dirty="0" smtClean="0"/>
              <a:t>Технология создания учебных ситуаций</a:t>
            </a:r>
          </a:p>
          <a:p>
            <a:pPr lvl="0"/>
            <a:r>
              <a:rPr lang="ru-RU" sz="2400" dirty="0" smtClean="0"/>
              <a:t>Технология реализации проектной деятельности</a:t>
            </a:r>
          </a:p>
          <a:p>
            <a:pPr lvl="0"/>
            <a:r>
              <a:rPr lang="ru-RU" sz="2400" dirty="0" smtClean="0"/>
              <a:t>Технология проблемного обучения</a:t>
            </a:r>
          </a:p>
          <a:p>
            <a:pPr lvl="0"/>
            <a:r>
              <a:rPr lang="ru-RU" sz="2400" dirty="0" smtClean="0"/>
              <a:t>Технология группового обучения</a:t>
            </a:r>
          </a:p>
          <a:p>
            <a:pPr lvl="0"/>
            <a:r>
              <a:rPr lang="ru-RU" sz="2400" dirty="0" smtClean="0"/>
              <a:t>ИКТ</a:t>
            </a:r>
          </a:p>
          <a:p>
            <a:pPr lvl="0"/>
            <a:r>
              <a:rPr lang="ru-RU" sz="2400" dirty="0" err="1" smtClean="0"/>
              <a:t>Здоровьесберегающие</a:t>
            </a:r>
            <a:r>
              <a:rPr lang="ru-RU" sz="2400" dirty="0" smtClean="0"/>
              <a:t> технологии</a:t>
            </a:r>
          </a:p>
          <a:p>
            <a:pPr lvl="0"/>
            <a:r>
              <a:rPr lang="ru-RU" sz="2400" dirty="0" smtClean="0"/>
              <a:t>Игровые технологии</a:t>
            </a:r>
          </a:p>
          <a:p>
            <a:r>
              <a:rPr lang="ru-RU" sz="2400" dirty="0" smtClean="0"/>
              <a:t>Технология «</a:t>
            </a:r>
            <a:r>
              <a:rPr lang="ru-RU" sz="2400" dirty="0" err="1" smtClean="0"/>
              <a:t>Портфолио</a:t>
            </a:r>
            <a:r>
              <a:rPr lang="ru-RU" sz="2400" dirty="0" smtClean="0"/>
              <a:t>»</a:t>
            </a:r>
          </a:p>
          <a:p>
            <a:endParaRPr lang="ru-RU" dirty="0"/>
          </a:p>
        </p:txBody>
      </p:sp>
      <p:pic>
        <p:nvPicPr>
          <p:cNvPr id="4" name="Picture 2" descr="ФГОС 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996952"/>
            <a:ext cx="2328451" cy="367240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Результаты учебной деятельности,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позитивная динамика</a:t>
            </a: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11560" y="1700808"/>
          <a:ext cx="813690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06613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Участие в профессиональных ассоциациях, объединениях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88924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ru-RU" dirty="0" smtClean="0"/>
              <a:t>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/>
              <a:t>Школьное методическое объединение учителей начальных классов с  2014 г.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/>
              <a:t>Городское  методическое объединение учителей начальных классов с 2016 г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u="sng" dirty="0" smtClean="0"/>
              <a:t>Социальная сеть, сообщества работников образо</a:t>
            </a:r>
            <a:r>
              <a:rPr lang="ru-RU" sz="2800" u="sng" dirty="0" smtClean="0"/>
              <a:t>вания: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ru-RU" sz="2000" dirty="0" smtClean="0"/>
              <a:t>Педагогический клуб «Первое сентября»,  </a:t>
            </a:r>
            <a:r>
              <a:rPr lang="ru-RU" sz="2000" u="sng" dirty="0" smtClean="0">
                <a:hlinkClick r:id="rId2"/>
              </a:rPr>
              <a:t>https://my.1september.ru/</a:t>
            </a:r>
            <a:endParaRPr lang="ru-RU" sz="2000" dirty="0" smtClean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ru-RU" sz="2000" dirty="0" smtClean="0"/>
              <a:t>Интернет портал «</a:t>
            </a:r>
            <a:r>
              <a:rPr lang="en-US" sz="2000" dirty="0" smtClean="0"/>
              <a:t>Pro</a:t>
            </a:r>
            <a:r>
              <a:rPr lang="ru-RU" sz="2000" dirty="0" smtClean="0"/>
              <a:t>Школу.</a:t>
            </a:r>
            <a:r>
              <a:rPr lang="en-US" sz="2000" dirty="0" err="1" smtClean="0"/>
              <a:t>ru</a:t>
            </a:r>
            <a:r>
              <a:rPr lang="ru-RU" sz="2000" dirty="0" smtClean="0"/>
              <a:t>», </a:t>
            </a:r>
            <a:r>
              <a:rPr lang="ru-RU" sz="2000" u="sng" dirty="0" smtClean="0">
                <a:hlinkClick r:id="rId3"/>
              </a:rPr>
              <a:t>http://www.proshkolu.ru/a</a:t>
            </a:r>
            <a:endParaRPr lang="ru-RU" sz="2000" dirty="0" smtClean="0"/>
          </a:p>
          <a:p>
            <a:pPr marL="0" indent="0">
              <a:buFontTx/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Курсы повышения квалификации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831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Педагоги не могут успешно кого-то учить,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  если в это же время усердно не учатся сами»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ru-RU" sz="2000" i="1" dirty="0" smtClean="0">
                <a:solidFill>
                  <a:srgbClr val="C00000"/>
                </a:solidFill>
              </a:rPr>
              <a:t>(Али </a:t>
            </a:r>
            <a:r>
              <a:rPr lang="ru-RU" sz="2000" i="1" dirty="0" err="1" smtClean="0">
                <a:solidFill>
                  <a:srgbClr val="C00000"/>
                </a:solidFill>
              </a:rPr>
              <a:t>Апшерони</a:t>
            </a:r>
            <a:r>
              <a:rPr lang="ru-RU" sz="2000" i="1" dirty="0" smtClean="0">
                <a:solidFill>
                  <a:srgbClr val="C00000"/>
                </a:solidFill>
              </a:rPr>
              <a:t>)</a:t>
            </a:r>
            <a:endParaRPr lang="ru-RU" sz="2000" dirty="0"/>
          </a:p>
        </p:txBody>
      </p:sp>
      <p:pic>
        <p:nvPicPr>
          <p:cNvPr id="4" name="Рисунок 3" descr="C:\Users\simavina_i\Desktop\1_1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608512" cy="338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G:\аттест 2017\1\ав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355976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84211"/>
            <a:ext cx="8964488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Ежегодно обобщаю и распространяю свой  педагогический опыт. Провожу открытые уроки, мастер-классы, выступаю на семинарах учителей начальных классов школьного, муниципального и республиканского уровней.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	Систематически студенты СОГУ и СОГПИ проходят  государственную педагогическую практику в МБОУ СОШ №26, которым я передаю опыт своей педагогической работы.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Участвовала в   семинарах: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Республиканский семинар руководителей пилотных школ по теме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"Методическое сопровождение введения ФГОС на уровне школы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itchFamily="34" charset="0"/>
              </a:rPr>
              <a:t>".</a:t>
            </a:r>
            <a:endParaRPr lang="en-US" sz="2000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Городской семинар учителей начальной школы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</a:rPr>
              <a:t>«Современный урок в соответствии с ФГОС НОО - индивидуальная стратегия роста»</a:t>
            </a:r>
            <a:endParaRPr lang="en-US" sz="2000" dirty="0">
              <a:latin typeface="+mn-lt"/>
              <a:ea typeface="Calibri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Семинар руководителей образовательных учреждений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itchFamily="34" charset="0"/>
              </a:rPr>
              <a:t>«Деятельность образовательного учреждения в условиях реализации ФГОС»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F:\аттест 2017\1\Scan10046_001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10445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simavina_i\Desktop\диплом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99" y="0"/>
            <a:ext cx="3394001" cy="480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грамоты\мои грамоты\format_A5_document_55897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08869"/>
            <a:ext cx="2863560" cy="404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492</Words>
  <Application>Microsoft Office PowerPoint</Application>
  <PresentationFormat>Экран (4:3)</PresentationFormat>
  <Paragraphs>127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Оформление по умолчанию</vt:lpstr>
      <vt:lpstr> Муниципальное бюджетное общеобразовательное учреждение  средняя общеобразовательная  школа № 26   им. дважды Героя  Советского Союза И.А. Плиева </vt:lpstr>
      <vt:lpstr>Общие сведения</vt:lpstr>
      <vt:lpstr>Так какой же он, современный учитель? </vt:lpstr>
      <vt:lpstr>Использование современных образовательных технологий</vt:lpstr>
      <vt:lpstr>Результаты учебной деятельности, позитивная динамика</vt:lpstr>
      <vt:lpstr>Участие в профессиональных ассоциациях, объединениях </vt:lpstr>
      <vt:lpstr>Курсы повышения квалификации</vt:lpstr>
      <vt:lpstr>Презентация PowerPoint</vt:lpstr>
      <vt:lpstr>Презентация PowerPoint</vt:lpstr>
      <vt:lpstr>Презентация PowerPoint</vt:lpstr>
      <vt:lpstr>Создание условий для активного участия учащихся в социально направленной деятельности . </vt:lpstr>
      <vt:lpstr>Организация конкурсов                         и олимпиад:</vt:lpstr>
      <vt:lpstr>Презентация PowerPoint</vt:lpstr>
      <vt:lpstr>Достижения моих учеников</vt:lpstr>
      <vt:lpstr>Положительная динамика обучающихся по итогам года </vt:lpstr>
      <vt:lpstr>Презентация PowerPoint</vt:lpstr>
      <vt:lpstr>Внеурочная деятельность</vt:lpstr>
      <vt:lpstr>Презентация PowerPoint</vt:lpstr>
      <vt:lpstr>Презентация PowerPoint</vt:lpstr>
      <vt:lpstr>Какими дети рождаются, это ни от кого не зависит, но чтобы они путем правильного обучения и воспитания сделались хорошими людьми - это в нашей власти. </vt:lpstr>
      <vt:lpstr>Педагогическое кредо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user</dc:creator>
  <cp:lastModifiedBy>simavina_i</cp:lastModifiedBy>
  <cp:revision>66</cp:revision>
  <dcterms:created xsi:type="dcterms:W3CDTF">2012-08-12T16:04:58Z</dcterms:created>
  <dcterms:modified xsi:type="dcterms:W3CDTF">2018-06-06T12:58:38Z</dcterms:modified>
</cp:coreProperties>
</file>