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% выполнения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Word]Лист1'!$D$25:$D$36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55</c:v>
                </c:pt>
                <c:pt idx="3">
                  <c:v>66</c:v>
                </c:pt>
                <c:pt idx="4">
                  <c:v>88</c:v>
                </c:pt>
                <c:pt idx="5">
                  <c:v>33</c:v>
                </c:pt>
                <c:pt idx="6">
                  <c:v>55</c:v>
                </c:pt>
                <c:pt idx="7">
                  <c:v>55</c:v>
                </c:pt>
                <c:pt idx="8">
                  <c:v>77</c:v>
                </c:pt>
                <c:pt idx="9">
                  <c:v>77</c:v>
                </c:pt>
                <c:pt idx="10">
                  <c:v>66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C-452B-88D7-BA5E26729E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35296"/>
        <c:axId val="168193984"/>
      </c:barChart>
      <c:catAx>
        <c:axId val="18853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ru-RU" sz="3200"/>
                  <a:t>Номер</a:t>
                </a:r>
                <a:r>
                  <a:rPr lang="ru-RU" sz="3200" baseline="0"/>
                  <a:t> задания</a:t>
                </a:r>
                <a:endParaRPr lang="ru-RU" sz="3200"/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8193984"/>
        <c:crosses val="autoZero"/>
        <c:auto val="1"/>
        <c:lblAlgn val="ctr"/>
        <c:lblOffset val="100"/>
        <c:noMultiLvlLbl val="0"/>
      </c:catAx>
      <c:valAx>
        <c:axId val="168193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ru-RU" sz="2400"/>
                  <a:t>Процент выполнения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88535296"/>
        <c:crosses val="autoZero"/>
        <c:crossBetween val="between"/>
      </c:valAx>
      <c:spPr>
        <a:solidFill>
          <a:schemeClr val="dk1"/>
        </a:solidFill>
        <a:ln w="10795" cap="flat" cmpd="sng" algn="ctr">
          <a:solidFill>
            <a:schemeClr val="dk1">
              <a:shade val="5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58FFAAD-F7D0-4940-A0CA-26A21AB7E3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0DFC31E-E520-457F-AC0D-EE96E0A8FA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Заместитель директора по УВР МБОУ СОШ №26</a:t>
            </a:r>
          </a:p>
          <a:p>
            <a:r>
              <a:rPr lang="ru-RU" sz="2400" dirty="0" err="1"/>
              <a:t>Гуриева</a:t>
            </a:r>
            <a:r>
              <a:rPr lang="ru-RU" sz="2400" dirty="0"/>
              <a:t> Наталия Викторовна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Комплексные мероприятия повышения качества образования при подготовке  обучающихся к ЕГЭ</a:t>
            </a:r>
          </a:p>
        </p:txBody>
      </p:sp>
    </p:spTree>
    <p:extLst>
      <p:ext uri="{BB962C8B-B14F-4D97-AF65-F5344CB8AC3E}">
        <p14:creationId xmlns:p14="http://schemas.microsoft.com/office/powerpoint/2010/main" val="274444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80"/>
            <a:ext cx="9144000" cy="603108"/>
          </a:xfrm>
        </p:spPr>
        <p:txBody>
          <a:bodyPr/>
          <a:lstStyle/>
          <a:p>
            <a:pPr algn="ctr"/>
            <a:r>
              <a:rPr lang="ru-RU" b="1" dirty="0"/>
              <a:t>СРАВНИТЕЛЬНЫЙ АНАЛИЗ ЕГЭ ЗА ЧЕТЫРЕ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6235885"/>
              </p:ext>
            </p:extLst>
          </p:nvPr>
        </p:nvGraphicFramePr>
        <p:xfrm>
          <a:off x="13020" y="620688"/>
          <a:ext cx="9130979" cy="6237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05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Минимальный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(24для аттестата)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Математика(база)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(профиль)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64" y="-8130"/>
            <a:ext cx="9160364" cy="700826"/>
          </a:xfrm>
        </p:spPr>
        <p:txBody>
          <a:bodyPr/>
          <a:lstStyle/>
          <a:p>
            <a:pPr lvl="0" algn="ctr"/>
            <a:r>
              <a:rPr lang="ru-RU" sz="1800" b="1" dirty="0">
                <a:latin typeface="Times New Roman"/>
                <a:ea typeface="Times New Roman"/>
              </a:rPr>
              <a:t>Работа по выбору экзаменов выпускниками</a:t>
            </a:r>
            <a:r>
              <a:rPr lang="ru-RU" sz="1200" b="1" dirty="0">
                <a:latin typeface="Times New Roman"/>
                <a:ea typeface="Times New Roman"/>
              </a:rPr>
              <a:t> </a:t>
            </a:r>
            <a:r>
              <a:rPr lang="ru-RU" sz="1800" b="1" dirty="0">
                <a:latin typeface="Times New Roman"/>
                <a:ea typeface="Times New Roman"/>
              </a:rPr>
              <a:t>школы, их профессиональной ориентации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832857"/>
            <a:ext cx="9144000" cy="1035496"/>
          </a:xfrm>
        </p:spPr>
        <p:txBody>
          <a:bodyPr/>
          <a:lstStyle/>
          <a:p>
            <a:pPr marL="0" lvl="0" indent="0"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lvl="0" algn="ctr">
              <a:buFont typeface="Wingdings"/>
              <a:buChar char=""/>
            </a:pPr>
            <a:r>
              <a:rPr lang="ru-RU" sz="1800" b="1" dirty="0">
                <a:latin typeface="Times New Roman"/>
                <a:ea typeface="Times New Roman"/>
              </a:rPr>
              <a:t>лекторий для родителей по теме «Готовимся к сдаче экзаменов»;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6146" name="Picture 2" descr="\\school26.ru\Обмен\Администрация\НОННА ДЖАТИЕВА\НАТАЛЬЯ\Натали - родители\20200128_071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0443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am-Gurieva\Downloads\IMG-20190926-WA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2"/>
          <a:stretch/>
        </p:blipFill>
        <p:spPr bwMode="auto">
          <a:xfrm>
            <a:off x="-1" y="1052736"/>
            <a:ext cx="90502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1356435"/>
          </a:xfrm>
        </p:spPr>
        <p:txBody>
          <a:bodyPr/>
          <a:lstStyle/>
          <a:p>
            <a:pPr lvl="0" algn="ctr"/>
            <a:r>
              <a:rPr lang="ru-RU" sz="1800" b="1" dirty="0"/>
              <a:t>лекторий для учащихся 11-х классов «Как успешно сдать экзамены.»;</a:t>
            </a:r>
            <a:endParaRPr lang="ru-RU" sz="1800" dirty="0"/>
          </a:p>
          <a:p>
            <a:pPr lvl="0" algn="ctr"/>
            <a:r>
              <a:rPr lang="ru-RU" sz="1800" b="1" dirty="0"/>
              <a:t>мастер-класс  «Ловушки и подводные камни»  для учащихся 11 классов и их родителей  провёл образовательный центр  </a:t>
            </a:r>
            <a:r>
              <a:rPr lang="en-US" sz="1800" b="1" dirty="0"/>
              <a:t>MAXIMUM</a:t>
            </a:r>
            <a:r>
              <a:rPr lang="ru-RU" sz="1800" b="1" dirty="0"/>
              <a:t>.</a:t>
            </a:r>
            <a:endParaRPr lang="ru-RU" sz="1800" dirty="0"/>
          </a:p>
          <a:p>
            <a:pPr marL="0" lvl="0" indent="0">
              <a:buNone/>
            </a:pP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ru-RU" sz="1800" b="1" dirty="0"/>
              <a:t>Создание базы   данных учащихся 11-х классов по подготовке к ГИА – 2021 г.</a:t>
            </a:r>
            <a:endParaRPr lang="ru-RU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24120" r="38291" b="16808"/>
          <a:stretch/>
        </p:blipFill>
        <p:spPr bwMode="auto">
          <a:xfrm>
            <a:off x="0" y="506714"/>
            <a:ext cx="9139554" cy="637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ru-RU" sz="2000" b="1" dirty="0"/>
              <a:t>Проведены родительские собрания по теме: «Знакомство с нормативными документами по организации и проведению ГИА-2020»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839991"/>
            <a:ext cx="9114285" cy="201622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права и обязанности участников;</a:t>
            </a:r>
            <a:endParaRPr lang="ru-RU" dirty="0"/>
          </a:p>
          <a:p>
            <a:pPr lvl="0"/>
            <a:r>
              <a:rPr lang="ru-RU" b="1" dirty="0"/>
              <a:t>подготовка к итоговому сочинению учащихся 11-х классов;</a:t>
            </a:r>
            <a:endParaRPr lang="ru-RU" dirty="0"/>
          </a:p>
          <a:p>
            <a:pPr lvl="0"/>
            <a:r>
              <a:rPr lang="ru-RU" b="1" dirty="0"/>
              <a:t>результаты тренировочного тестирования учащихся 11-х классов, устранение причин, приводящих к неудовлетворительным результатам;</a:t>
            </a:r>
            <a:endParaRPr lang="ru-RU" dirty="0"/>
          </a:p>
          <a:p>
            <a:pPr lvl="0"/>
            <a:r>
              <a:rPr lang="ru-RU" b="1" dirty="0"/>
              <a:t>психологическое сопровождение ГИА.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3284984"/>
            <a:ext cx="6054453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3284984"/>
            <a:ext cx="6054453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218" name="Picture 2" descr="\\school26.ru\Обмен\Администрация\НОННА ДЖАТИЕВА\НАТАЛЬЯ\Натали - родители\20200128_071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3"/>
          <a:stretch/>
        </p:blipFill>
        <p:spPr bwMode="auto">
          <a:xfrm>
            <a:off x="220470" y="764549"/>
            <a:ext cx="8784633" cy="40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5"/>
            <a:ext cx="9144000" cy="686691"/>
          </a:xfrm>
        </p:spPr>
        <p:txBody>
          <a:bodyPr/>
          <a:lstStyle/>
          <a:p>
            <a:r>
              <a:rPr lang="ru-RU" sz="1600" b="1" dirty="0"/>
              <a:t>Информирование участников образовательного процесса о подготовке и порядке проведения ГИА в форме    ЕГЭ через информационные стенды и  сайт школы.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456" y="692696"/>
            <a:ext cx="9150455" cy="6165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zam-Gurieva\Downloads\IMG_20210324_122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8642" r="4940" b="28517"/>
          <a:stretch/>
        </p:blipFill>
        <p:spPr bwMode="auto">
          <a:xfrm>
            <a:off x="0" y="692696"/>
            <a:ext cx="91762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34" y="0"/>
            <a:ext cx="9167933" cy="836712"/>
          </a:xfrm>
        </p:spPr>
        <p:txBody>
          <a:bodyPr/>
          <a:lstStyle/>
          <a:p>
            <a:pPr algn="ctr"/>
            <a:r>
              <a:rPr lang="ru-RU" sz="2400" b="1" dirty="0"/>
              <a:t>В рамках неаудиторной занятости идет подготовка учащихся к итоговой аттестации.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2417896"/>
              </p:ext>
            </p:extLst>
          </p:nvPr>
        </p:nvGraphicFramePr>
        <p:xfrm>
          <a:off x="0" y="1196752"/>
          <a:ext cx="9144000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Ф.И.О. учителя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Предмет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День недели, время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Доева М.К.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 «А»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Среда- 7урок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Стародубцева Н.В.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 «А»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Пятница-7урок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sz="2400" b="1" dirty="0"/>
              <a:t>Подготовка и проведение пробного итогового сочинения как условия допуска к ГИА.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2958261"/>
              </p:ext>
            </p:extLst>
          </p:nvPr>
        </p:nvGraphicFramePr>
        <p:xfrm>
          <a:off x="0" y="908720"/>
          <a:ext cx="9144000" cy="301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№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Критерии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Получили «зачет» (чел.,% 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Получили «незачет» (чел.,% 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Соответствие теме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24/96%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1/4%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Аргументация. Привлечение литературного материала.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23/92%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2/8%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Композиция и логика рассуждения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18/72%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7/28%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Качество письменной речи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23/92%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2/8%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Грамотность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22/88%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3/12%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933056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Выводы:</a:t>
            </a:r>
          </a:p>
          <a:p>
            <a:pPr lvl="0"/>
            <a:r>
              <a:rPr lang="ru-RU" sz="2000" dirty="0"/>
              <a:t>1. Обучающиеся испытывают трудности при написании объемной работы.</a:t>
            </a:r>
          </a:p>
          <a:p>
            <a:pPr lvl="0"/>
            <a:r>
              <a:rPr lang="ru-RU" sz="2000" dirty="0"/>
              <a:t>2.У некоторых обучающихся слабо развит навык аргументированного пересказа, обеспечивающий грамотную передачу информации с использованием оценки изложенных автором событий, с привлечением собственных фактов. </a:t>
            </a:r>
          </a:p>
          <a:p>
            <a:pPr lvl="0"/>
            <a:r>
              <a:rPr lang="ru-RU" sz="2000" dirty="0"/>
              <a:t>3.Обучабщиеся очень мало читают, намного сократили интеллектуальное общение , косноязычны из-за виртуального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ru-RU" sz="2400" b="1" dirty="0"/>
              <a:t>Анализ тренировочного тестирования по математике.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2888827"/>
              </p:ext>
            </p:extLst>
          </p:nvPr>
        </p:nvGraphicFramePr>
        <p:xfrm>
          <a:off x="-15470" y="476672"/>
          <a:ext cx="915947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78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0" y="0"/>
            <a:ext cx="9135989" cy="404664"/>
          </a:xfrm>
        </p:spPr>
        <p:txBody>
          <a:bodyPr/>
          <a:lstStyle/>
          <a:p>
            <a:pPr algn="ctr"/>
            <a:r>
              <a:rPr lang="ru-RU" sz="2000" b="1" dirty="0"/>
              <a:t>План ликвидации пробелов в знаниях учащихся 11 класса.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9694822"/>
              </p:ext>
            </p:extLst>
          </p:nvPr>
        </p:nvGraphicFramePr>
        <p:xfrm>
          <a:off x="0" y="404664"/>
          <a:ext cx="9144000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Предметникам на каждого слабоуспевающего и неуспевающего учащегося вести «Лист учета пробелов в знаниях»  с указанием конкретных тем, для ликвидации неусвоенного материала.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полугодие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Учителя математики:   Стародубцева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Включать в содержание уроков задания по ликвидации пробелов в знаниях, выявленных в ходе тренировочного тестирования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полугодие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Учителя математики:   Стародубцева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Использовать дифференцированный подход при организации самостоятельной работы на уроке и работы дома.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полугодие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Учителя математики:   Стародубцева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Использовать  на уроках различные технологии, различных видов опроса (фронтальный, устный, письменный, индивидуальный ) для объективного результата.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полугодие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Учителя математики:   Стародубцева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Проводить дополнительные (индивидуальные) занятия со слабоуспевающими учащимися.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Учителя математики:   Стародубцева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Проводить мониторинг качества подобного тестирования и работ по подготовке к ЕГЭ.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полугоди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(1 раз в месяц)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Зам. директора по УВР-Гуриева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Проводить пробное тестирование в форме ЕГЭ.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>
                          <a:effectLst/>
                        </a:rPr>
                        <a:t>     апрель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Зам. директора по УВР-</a:t>
                      </a:r>
                      <a:r>
                        <a:rPr lang="ru-RU" sz="1200" dirty="0" err="1">
                          <a:effectLst/>
                        </a:rPr>
                        <a:t>Гуриева</a:t>
                      </a:r>
                      <a:r>
                        <a:rPr lang="ru-RU" sz="1200" dirty="0">
                          <a:effectLst/>
                        </a:rPr>
                        <a:t> Н.В.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0" marR="667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8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Образование — это то, что остаётся после того, как забывается всё выученное в школе.</a:t>
            </a:r>
          </a:p>
          <a:p>
            <a:pPr marL="0" indent="0" algn="ctr">
              <a:buNone/>
            </a:pPr>
            <a:r>
              <a:rPr lang="ru-RU" sz="4400" dirty="0"/>
              <a:t>(Альберт Эйнштейн)</a:t>
            </a:r>
          </a:p>
        </p:txBody>
      </p:sp>
    </p:spTree>
    <p:extLst>
      <p:ext uri="{BB962C8B-B14F-4D97-AF65-F5344CB8AC3E}">
        <p14:creationId xmlns:p14="http://schemas.microsoft.com/office/powerpoint/2010/main" val="38101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44" y="0"/>
            <a:ext cx="9147344" cy="1412776"/>
          </a:xfrm>
        </p:spPr>
        <p:txBody>
          <a:bodyPr/>
          <a:lstStyle/>
          <a:p>
            <a:pPr algn="ctr"/>
            <a:r>
              <a:rPr lang="ru-RU" sz="2800" b="1" dirty="0"/>
              <a:t>Учащимися  посещены  вебинары по подготовки к ЕГЭ по русскому языку и математике, организованные СОРИПКРО.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zam-Gurieva\Downloads\SAVE_20210324_1048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2"/>
          <a:stretch/>
        </p:blipFill>
        <p:spPr bwMode="auto">
          <a:xfrm>
            <a:off x="88481" y="1628800"/>
            <a:ext cx="90437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7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2800" b="1" dirty="0"/>
              <a:t>В дистанционном режиме проводятся срезы знаний обучающихся по выбранным предметам.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zam-Gurieva\Downloads\IMG_20210324_112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6403"/>
            <a:ext cx="7865909" cy="58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8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sz="4400" dirty="0">
                <a:latin typeface="Comic Sans MS" panose="030F0702030302020204" pitchFamily="66" charset="0"/>
              </a:rPr>
              <a:t>Используемые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718" y="908720"/>
            <a:ext cx="9113281" cy="5949280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ru-RU" sz="3600" dirty="0"/>
              <a:t>Открытый банк заданий ЕГЭ ФИПИ </a:t>
            </a:r>
            <a:r>
              <a:rPr lang="en-US" sz="3600" u="sng" dirty="0">
                <a:solidFill>
                  <a:schemeClr val="tx1">
                    <a:lumMod val="65000"/>
                  </a:schemeClr>
                </a:solidFill>
              </a:rPr>
              <a:t>https://fipi.ru/ege/otkrytyy-bank-zadaniy-ege</a:t>
            </a:r>
            <a:endParaRPr lang="ru-RU" sz="3600" u="sng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3600" dirty="0"/>
              <a:t>Навигатор самостоятельной подготовки к ЕГЭ </a:t>
            </a:r>
            <a:r>
              <a:rPr lang="en-US" sz="3600" u="sng" dirty="0">
                <a:solidFill>
                  <a:schemeClr val="tx1">
                    <a:lumMod val="65000"/>
                  </a:schemeClr>
                </a:solidFill>
              </a:rPr>
              <a:t>https://fipi.ru/navigator-podgotovki/navigator-ege</a:t>
            </a:r>
            <a:endParaRPr lang="ru-RU" sz="3600" u="sng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3600" dirty="0"/>
              <a:t>Образовательный портал для подготовки к экзаменам  «СДАМ ГИА» </a:t>
            </a:r>
            <a:r>
              <a:rPr lang="en-US" sz="3600" u="sng" dirty="0">
                <a:solidFill>
                  <a:schemeClr val="tx1">
                    <a:lumMod val="65000"/>
                  </a:schemeClr>
                </a:solidFill>
              </a:rPr>
              <a:t>https://sdamgia.ru</a:t>
            </a:r>
            <a:endParaRPr lang="ru-RU" sz="3600" u="sng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3600" dirty="0"/>
              <a:t>Ященко И.В. «Типовые экзаменационные варианты» сборник</a:t>
            </a:r>
          </a:p>
        </p:txBody>
      </p:sp>
    </p:spTree>
    <p:extLst>
      <p:ext uri="{BB962C8B-B14F-4D97-AF65-F5344CB8AC3E}">
        <p14:creationId xmlns:p14="http://schemas.microsoft.com/office/powerpoint/2010/main" val="313697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Участники образовательного процесса, задействованные в подготовке: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Администрация;</a:t>
            </a:r>
            <a:endParaRPr lang="ru-RU" sz="3200" dirty="0"/>
          </a:p>
          <a:p>
            <a:r>
              <a:rPr lang="ru-RU" sz="3200" b="1" dirty="0"/>
              <a:t>Классные руководители 11-х классов;</a:t>
            </a:r>
            <a:endParaRPr lang="ru-RU" sz="3200" dirty="0"/>
          </a:p>
          <a:p>
            <a:r>
              <a:rPr lang="ru-RU" sz="3200" b="1" dirty="0"/>
              <a:t>Учителя- предметники;</a:t>
            </a:r>
            <a:r>
              <a:rPr lang="ru-RU" sz="3200" dirty="0"/>
              <a:t> </a:t>
            </a:r>
          </a:p>
          <a:p>
            <a:r>
              <a:rPr lang="ru-RU" sz="3200" b="1" dirty="0"/>
              <a:t>Обучающиеся 11-х классов; </a:t>
            </a:r>
            <a:endParaRPr lang="ru-RU" sz="3200" dirty="0"/>
          </a:p>
          <a:p>
            <a:r>
              <a:rPr lang="ru-RU" sz="3200" b="1" dirty="0"/>
              <a:t>Родители (законные представители);</a:t>
            </a:r>
            <a:endParaRPr lang="ru-RU" sz="3200" dirty="0"/>
          </a:p>
          <a:p>
            <a:r>
              <a:rPr lang="ru-RU" sz="3200" b="1" dirty="0"/>
              <a:t>Психологическая служба школ</a:t>
            </a:r>
            <a:r>
              <a:rPr lang="ru-RU" sz="3200" dirty="0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17586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План подготовки к ЕГЭ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3164" t="22432" r="2848" b="19902"/>
          <a:stretch/>
        </p:blipFill>
        <p:spPr bwMode="auto">
          <a:xfrm>
            <a:off x="8904" y="836712"/>
            <a:ext cx="9135095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1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ru-RU" sz="2400" b="1" dirty="0"/>
              <a:t> В первом полугодии была проведена следующая работа:   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84" y="476672"/>
            <a:ext cx="9132315" cy="63813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1.</a:t>
            </a:r>
            <a:r>
              <a:rPr lang="ru-RU" b="1" dirty="0"/>
              <a:t>На педагогическом совете, заседаниях МЛ рассматривались вопросы:</a:t>
            </a:r>
            <a:endParaRPr lang="ru-RU" dirty="0"/>
          </a:p>
          <a:p>
            <a:pPr lvl="0"/>
            <a:r>
              <a:rPr lang="ru-RU" b="1" dirty="0"/>
              <a:t>«Анализ результатов ГИА 2019-2020 учебного года»;</a:t>
            </a:r>
            <a:endParaRPr lang="ru-RU" dirty="0"/>
          </a:p>
          <a:p>
            <a:pPr lvl="0"/>
            <a:r>
              <a:rPr lang="ru-RU" b="1" dirty="0"/>
              <a:t>«Разработка и утверждение плана по подготовке школы к ГИА в 2020 - 2021 уч. году».</a:t>
            </a:r>
            <a:endParaRPr lang="ru-RU" dirty="0"/>
          </a:p>
          <a:p>
            <a:pPr lvl="0"/>
            <a:r>
              <a:rPr lang="en-US" b="1" dirty="0"/>
              <a:t>2.</a:t>
            </a:r>
            <a:r>
              <a:rPr lang="ru-RU" b="1" dirty="0"/>
              <a:t>Работа по выбору экзаменов выпускниками школы, их профессиональной ориентации: </a:t>
            </a:r>
            <a:endParaRPr lang="ru-RU" dirty="0"/>
          </a:p>
          <a:p>
            <a:pPr lvl="0"/>
            <a:r>
              <a:rPr lang="ru-RU" b="1" dirty="0"/>
              <a:t>лекторий для родителей по теме «Готовимся к сдаче экзаменов»;</a:t>
            </a:r>
            <a:endParaRPr lang="ru-RU" dirty="0"/>
          </a:p>
          <a:p>
            <a:pPr lvl="0"/>
            <a:r>
              <a:rPr lang="ru-RU" b="1" dirty="0"/>
              <a:t>лекторий для учащихся 11-х классов «Как успешно сдать экзамены.»;</a:t>
            </a:r>
            <a:endParaRPr lang="ru-RU" dirty="0"/>
          </a:p>
          <a:p>
            <a:pPr lvl="0"/>
            <a:r>
              <a:rPr lang="ru-RU" b="1" dirty="0"/>
              <a:t>мастер-класс  «Ловушки и подводные камни»  для учащихся 11 классов и их родителей  провёл образовательный центр  </a:t>
            </a:r>
            <a:r>
              <a:rPr lang="en-US" b="1" dirty="0"/>
              <a:t>MAXIMUM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3.Создание базы   данных учащихся 11-х классов по подготовке к ГИА – 2021 г.</a:t>
            </a:r>
            <a:endParaRPr lang="ru-RU" dirty="0"/>
          </a:p>
          <a:p>
            <a:r>
              <a:rPr lang="ru-RU" b="1" dirty="0"/>
              <a:t>4.Проведены родительские собрания по теме: «Знакомство с нормативными документами по организации и проведению ГИА-2020» , где рассматривались вопросы:</a:t>
            </a:r>
            <a:endParaRPr lang="ru-RU" dirty="0"/>
          </a:p>
          <a:p>
            <a:pPr lvl="0"/>
            <a:r>
              <a:rPr lang="ru-RU" b="1" dirty="0"/>
              <a:t>права и обязанности участников;</a:t>
            </a:r>
            <a:endParaRPr lang="ru-RU" dirty="0"/>
          </a:p>
          <a:p>
            <a:pPr lvl="0"/>
            <a:r>
              <a:rPr lang="ru-RU" b="1" dirty="0"/>
              <a:t>подготовка к итоговому сочинению учащихся 11-х классов;</a:t>
            </a:r>
            <a:endParaRPr lang="ru-RU" dirty="0"/>
          </a:p>
          <a:p>
            <a:pPr lvl="0"/>
            <a:r>
              <a:rPr lang="ru-RU" b="1" dirty="0"/>
              <a:t>результаты тренировочного тестирования учащихся 11-х классов, устранение причин, приводящих к неудовлетворительным результатам;</a:t>
            </a:r>
            <a:endParaRPr lang="ru-RU" dirty="0"/>
          </a:p>
          <a:p>
            <a:pPr lvl="0"/>
            <a:r>
              <a:rPr lang="ru-RU" b="1" dirty="0"/>
              <a:t>психологическое сопровождение ГИА.</a:t>
            </a:r>
            <a:endParaRPr lang="ru-RU" dirty="0"/>
          </a:p>
          <a:p>
            <a:r>
              <a:rPr lang="ru-RU" b="1" dirty="0"/>
              <a:t>5. Информирование участников образовательного процесса о подготовке и порядке проведения ГИА в форме    ЕГЭ через информационные стенды и  сайт школы. </a:t>
            </a:r>
            <a:endParaRPr lang="ru-RU" dirty="0"/>
          </a:p>
          <a:p>
            <a:r>
              <a:rPr lang="ru-RU" b="1" dirty="0"/>
              <a:t>6.   В рамках неаудиторной занятости идет подготовка учащихся к итоговой аттестации.</a:t>
            </a:r>
            <a:endParaRPr lang="ru-RU" dirty="0"/>
          </a:p>
          <a:p>
            <a:r>
              <a:rPr lang="ru-RU" b="1" dirty="0"/>
              <a:t>7.  Подготовка и проведение пробного итогового сочинения как условия допуска к ГИА. </a:t>
            </a:r>
            <a:endParaRPr lang="ru-RU" dirty="0"/>
          </a:p>
          <a:p>
            <a:r>
              <a:rPr lang="ru-RU" b="1" dirty="0"/>
              <a:t>8.  Анализ тренировочного тестирования по математике. </a:t>
            </a:r>
            <a:endParaRPr lang="ru-RU" dirty="0"/>
          </a:p>
          <a:p>
            <a:r>
              <a:rPr lang="ru-RU" b="1" dirty="0"/>
              <a:t>9. План ликвидации пробелов в знаниях учащихся 11 класса.</a:t>
            </a:r>
            <a:endParaRPr lang="ru-RU" dirty="0"/>
          </a:p>
          <a:p>
            <a:r>
              <a:rPr lang="ru-RU" b="1" dirty="0"/>
              <a:t>10. Учащимися  посещены  вебинары по подготовки к ЕГЭ по русскому языку и математике, организованные СОРИПКРО. </a:t>
            </a:r>
            <a:endParaRPr lang="ru-RU" dirty="0"/>
          </a:p>
          <a:p>
            <a:r>
              <a:rPr lang="ru-RU" b="1" dirty="0"/>
              <a:t>11. В дистанционном режиме проводятся срезы знаний обучающихся по выбранным предметам.</a:t>
            </a: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7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8" y="0"/>
            <a:ext cx="9148568" cy="1196752"/>
          </a:xfrm>
        </p:spPr>
        <p:txBody>
          <a:bodyPr/>
          <a:lstStyle/>
          <a:p>
            <a:pPr algn="ctr"/>
            <a:r>
              <a:rPr lang="ru-RU" sz="2400" b="1" u="sng" dirty="0"/>
              <a:t>Результаты государственной (итоговой) аттестации выпускников 11-х классов</a:t>
            </a:r>
            <a:br>
              <a:rPr lang="ru-RU" sz="2400" dirty="0"/>
            </a:br>
            <a:r>
              <a:rPr lang="ru-RU" sz="2400" b="1" u="sng" dirty="0"/>
              <a:t>2019-2020 учебный год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2156052"/>
              </p:ext>
            </p:extLst>
          </p:nvPr>
        </p:nvGraphicFramePr>
        <p:xfrm>
          <a:off x="0" y="1268760"/>
          <a:ext cx="9144001" cy="5589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Предмет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Кол-во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обучающихся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Минимальный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Средний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71,5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Литература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Математика (профиль)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54,5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2" marR="615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0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Обучающиеся получившие аттестат о среднем общем образовании с отличием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1617726"/>
              </p:ext>
            </p:extLst>
          </p:nvPr>
        </p:nvGraphicFramePr>
        <p:xfrm>
          <a:off x="0" y="1412776"/>
          <a:ext cx="9144000" cy="5445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0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4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ФИО претендента на аттестат о среднем общем образовании с отличием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Название образовательной организации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результаты освоения основной образовательной программы среднего общего образования                                    ( 1 предмет)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результаты освоения основной образовательной программы среднего общего образования                                      (2 предмет)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результаты освоения основной образовательной программы среднего общего образования                                   (3 предмет)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результаты освоения основной образовательной программы среднего общего образования                                       (4 предмет)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Джатиева Элеонора Юрьевна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- 82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химия - 66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биология - 47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Епископосян Оганес Самвелович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- 85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математика проф - 78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физика - 70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Багаева Лорена Романовна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- 69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английский язык - 65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Габуева Арина Махарбековна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- 87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химия -100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биология - 66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Мальцева Елена Васильевна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- 96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химия -100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биология - 78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Худзиева Фариза Батырбековна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- 94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математика проф - 62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обществознание - 67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Хутиева Лиана Арсеновна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- 89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химия - 77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биология - 65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Нежид Анастасия Дмитриевна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- 73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английский язык - 42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обществознание - 72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Теблоев Артур Константинович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МБОУ СОШ № 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- 87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математика проф - 56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обществознание - 66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1" marR="45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45251" marR="4525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4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418058"/>
          </a:xfrm>
        </p:spPr>
        <p:txBody>
          <a:bodyPr/>
          <a:lstStyle/>
          <a:p>
            <a:r>
              <a:rPr lang="ru-RU" sz="2400" b="1" dirty="0"/>
              <a:t>Обучающиеся набравшие на ЕГЭ от 70-100 баллов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4138522"/>
              </p:ext>
            </p:extLst>
          </p:nvPr>
        </p:nvGraphicFramePr>
        <p:xfrm>
          <a:off x="0" y="285802"/>
          <a:ext cx="9121746" cy="6599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48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от70 до100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       обучающегося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  учителя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Погадаева Юля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Пицхелаури Д.З.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Мальцева Елена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Погадаева Юля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Нежид Анастасия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Лафишева Тамила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Хутиева Лиана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Худзиева Фариза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Шихлярова Милена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Цгоева Наталья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Теблоев Артур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Сидиропуло Хетаг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Туаллагова Ольга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Туаллагова Алана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Батырова Камилла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Арбиева Вероника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Габуев Ацамаз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Золоева Алина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Залеева</a:t>
                      </a:r>
                      <a:r>
                        <a:rPr lang="ru-RU" sz="1400" dirty="0">
                          <a:effectLst/>
                        </a:rPr>
                        <a:t> 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Кабисов иГеоргий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Газалова Мария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Габуева</a:t>
                      </a:r>
                      <a:r>
                        <a:rPr lang="ru-RU" sz="1400" dirty="0">
                          <a:effectLst/>
                        </a:rPr>
                        <a:t> Арина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Епископосян Оганес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Дзидзоева</a:t>
                      </a:r>
                      <a:r>
                        <a:rPr lang="ru-RU" sz="1400" dirty="0">
                          <a:effectLst/>
                        </a:rPr>
                        <a:t> Фатима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Джигкаев Георгий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Джатиева Элеонора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Чочиева Лана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27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Цгоева</a:t>
                      </a:r>
                      <a:r>
                        <a:rPr lang="ru-RU" sz="1400" dirty="0">
                          <a:effectLst/>
                        </a:rPr>
                        <a:t> Наталья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Гацалова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28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профильная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Плиев Аслан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Гуриева Н.В.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профильная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Джигкаев</a:t>
                      </a:r>
                      <a:r>
                        <a:rPr lang="ru-RU" sz="1400" dirty="0">
                          <a:effectLst/>
                        </a:rPr>
                        <a:t> Георгий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Гуриева Н.В.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профильная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Епископосян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Оганес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Газзаев В.Е.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Габуева Арина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Малаканова</a:t>
                      </a:r>
                      <a:r>
                        <a:rPr lang="ru-RU" sz="1400" dirty="0">
                          <a:effectLst/>
                        </a:rPr>
                        <a:t> И.П.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Золоева Алина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Малаканова</a:t>
                      </a:r>
                      <a:r>
                        <a:rPr lang="ru-RU" sz="1400" dirty="0">
                          <a:effectLst/>
                        </a:rPr>
                        <a:t> И.П.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Мальцева Елена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Малаканова</a:t>
                      </a:r>
                      <a:r>
                        <a:rPr lang="ru-RU" sz="1400" dirty="0">
                          <a:effectLst/>
                        </a:rPr>
                        <a:t> И.П.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34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Хутиева Лиана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Малаканова И.П.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Лафишева Тамила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Мхциева</a:t>
                      </a:r>
                      <a:r>
                        <a:rPr lang="ru-RU" sz="1400" dirty="0">
                          <a:effectLst/>
                        </a:rPr>
                        <a:t> М.Г.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Газалова Мария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Джиоева</a:t>
                      </a:r>
                      <a:r>
                        <a:rPr lang="ru-RU" sz="1400" dirty="0">
                          <a:effectLst/>
                        </a:rPr>
                        <a:t> Р.А.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37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Нежид Анастасия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Мхциева М.Г.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Бедоев Александр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Джиоева</a:t>
                      </a:r>
                      <a:r>
                        <a:rPr lang="ru-RU" sz="1400" dirty="0">
                          <a:effectLst/>
                        </a:rPr>
                        <a:t> Р.А.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39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Мальцева Елена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Аршиева М.Р.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Шихлярова Милена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Малаканова</a:t>
                      </a:r>
                      <a:r>
                        <a:rPr lang="ru-RU" sz="1400" dirty="0">
                          <a:effectLst/>
                        </a:rPr>
                        <a:t> И.П.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Газалова Мария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Биннятова</a:t>
                      </a:r>
                      <a:r>
                        <a:rPr lang="ru-RU" sz="1400" dirty="0">
                          <a:effectLst/>
                        </a:rPr>
                        <a:t> Г.Б.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50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Епископосян Оганес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Радченко Т.И.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Джигкаев Георгий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Радченко Т.И.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7" marR="33267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6" y="31714"/>
            <a:ext cx="9131874" cy="516966"/>
          </a:xfrm>
        </p:spPr>
        <p:txBody>
          <a:bodyPr/>
          <a:lstStyle/>
          <a:p>
            <a:pPr algn="ctr"/>
            <a:r>
              <a:rPr lang="ru-RU" sz="2400" b="1" dirty="0"/>
              <a:t>Обучающиеся набравшие на ЕГЭ низкие результаты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2191122"/>
              </p:ext>
            </p:extLst>
          </p:nvPr>
        </p:nvGraphicFramePr>
        <p:xfrm>
          <a:off x="0" y="548680"/>
          <a:ext cx="9144001" cy="630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5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2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Минимальная граница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Набранные баллы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       обучающегося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ФИО   учителя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Литература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Биганова Екатерина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Плиева Л.В.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Русский язык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Кабисова Даниэлла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Плиева Л.В.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Караев Тамерлан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Пучкова Камилла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Хубаева Камилла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Сидиропуло Хетаг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Джиоева Р.А.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Ахполов Герман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Джиоева Р.А.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Асеев Владимир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Джиоева Р.А.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Каллагов Георгий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Джиоева Р.А.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Казарян Артур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Мхциева М.Г.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Караев Тамерлан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Караева Алана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Кебеков Заур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Хубаева Камилла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Малаканова И.П.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Информатика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Захаров Вадим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Пицхелаури</a:t>
                      </a:r>
                      <a:r>
                        <a:rPr lang="ru-RU" sz="900" dirty="0">
                          <a:effectLst/>
                        </a:rPr>
                        <a:t> Д.З.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4" marR="5788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508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268</TotalTime>
  <Words>2108</Words>
  <Application>Microsoft Office PowerPoint</Application>
  <PresentationFormat>Экран (4:3)</PresentationFormat>
  <Paragraphs>738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Times New Roman</vt:lpstr>
      <vt:lpstr>Wingdings</vt:lpstr>
      <vt:lpstr>Горизонт</vt:lpstr>
      <vt:lpstr>Комплексные мероприятия повышения качества образования при подготовке  обучающихся к ЕГЭ</vt:lpstr>
      <vt:lpstr>Презентация PowerPoint</vt:lpstr>
      <vt:lpstr>Участники образовательного процесса, задействованные в подготовке:</vt:lpstr>
      <vt:lpstr>План подготовки к ЕГЭ</vt:lpstr>
      <vt:lpstr> В первом полугодии была проведена следующая работа:       </vt:lpstr>
      <vt:lpstr>Результаты государственной (итоговой) аттестации выпускников 11-х классов 2019-2020 учебный год</vt:lpstr>
      <vt:lpstr>Обучающиеся получившие аттестат о среднем общем образовании с отличием</vt:lpstr>
      <vt:lpstr>Обучающиеся набравшие на ЕГЭ от 70-100 баллов</vt:lpstr>
      <vt:lpstr>Обучающиеся набравшие на ЕГЭ низкие результаты</vt:lpstr>
      <vt:lpstr>СРАВНИТЕЛЬНЫЙ АНАЛИЗ ЕГЭ ЗА ЧЕТЫРЕ ГОДА</vt:lpstr>
      <vt:lpstr>Работа по выбору экзаменов выпускниками школы, их профессиональной ориентации</vt:lpstr>
      <vt:lpstr>Презентация PowerPoint</vt:lpstr>
      <vt:lpstr>Создание базы   данных учащихся 11-х классов по подготовке к ГИА – 2021 г.</vt:lpstr>
      <vt:lpstr>Проведены родительские собрания по теме: «Знакомство с нормативными документами по организации и проведению ГИА-2020»</vt:lpstr>
      <vt:lpstr>Информирование участников образовательного процесса о подготовке и порядке проведения ГИА в форме    ЕГЭ через информационные стенды и  сайт школы. </vt:lpstr>
      <vt:lpstr>В рамках неаудиторной занятости идет подготовка учащихся к итоговой аттестации.</vt:lpstr>
      <vt:lpstr>Подготовка и проведение пробного итогового сочинения как условия допуска к ГИА. </vt:lpstr>
      <vt:lpstr>Анализ тренировочного тестирования по математике. </vt:lpstr>
      <vt:lpstr>План ликвидации пробелов в знаниях учащихся 11 класса.</vt:lpstr>
      <vt:lpstr>Учащимися  посещены  вебинары по подготовки к ЕГЭ по русскому языку и математике, организованные СОРИПКРО. </vt:lpstr>
      <vt:lpstr>В дистанционном режиме проводятся срезы знаний обучающихся по выбранным предметам.</vt:lpstr>
      <vt:lpstr>Используемые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школы к ЕГЭ</dc:title>
  <dc:creator>Gurieva</dc:creator>
  <cp:lastModifiedBy>РОП</cp:lastModifiedBy>
  <cp:revision>16</cp:revision>
  <dcterms:created xsi:type="dcterms:W3CDTF">2021-03-24T09:04:07Z</dcterms:created>
  <dcterms:modified xsi:type="dcterms:W3CDTF">2021-03-24T20:20:35Z</dcterms:modified>
</cp:coreProperties>
</file>